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40"/>
  </p:notesMasterIdLst>
  <p:sldIdLst>
    <p:sldId id="257" r:id="rId2"/>
    <p:sldId id="269" r:id="rId3"/>
    <p:sldId id="258" r:id="rId4"/>
    <p:sldId id="259" r:id="rId5"/>
    <p:sldId id="261" r:id="rId6"/>
    <p:sldId id="262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71" r:id="rId16"/>
    <p:sldId id="270" r:id="rId17"/>
    <p:sldId id="274" r:id="rId18"/>
    <p:sldId id="275" r:id="rId19"/>
    <p:sldId id="276" r:id="rId20"/>
    <p:sldId id="273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7" r:id="rId29"/>
    <p:sldId id="288" r:id="rId30"/>
    <p:sldId id="289" r:id="rId31"/>
    <p:sldId id="285" r:id="rId32"/>
    <p:sldId id="290" r:id="rId33"/>
    <p:sldId id="291" r:id="rId34"/>
    <p:sldId id="292" r:id="rId35"/>
    <p:sldId id="286" r:id="rId36"/>
    <p:sldId id="295" r:id="rId37"/>
    <p:sldId id="293" r:id="rId38"/>
    <p:sldId id="28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65EB"/>
    <a:srgbClr val="2952FF"/>
    <a:srgbClr val="8199FF"/>
    <a:srgbClr val="33CAFF"/>
    <a:srgbClr val="29C7FF"/>
    <a:srgbClr val="0000FF"/>
    <a:srgbClr val="57D3FF"/>
    <a:srgbClr val="F32F98"/>
    <a:srgbClr val="05FF76"/>
    <a:srgbClr val="6A87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3" autoAdjust="0"/>
    <p:restoredTop sz="96239" autoAdjust="0"/>
  </p:normalViewPr>
  <p:slideViewPr>
    <p:cSldViewPr snapToGrid="0">
      <p:cViewPr varScale="1">
        <p:scale>
          <a:sx n="106" d="100"/>
          <a:sy n="106" d="100"/>
        </p:scale>
        <p:origin x="50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2.wdp>
</file>

<file path=ppt/media/image1.jpe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gif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C4FBDC-9AF9-4A87-AB0A-9FB5A5EE4A69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E55189-1A68-4228-924C-44E49EF6D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77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olar-journey-77005-c598f31c0871.herokuapp.com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81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responsiveness on various devices and screen sizes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3269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responsiveness on various devices and screen sizes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16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responsiveness on various devices and screen sizes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657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responsiveness on various devices and screen sizes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753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b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696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b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34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b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2514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b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b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9382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the backend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have a robust backend system efficiently handling user requests, updating the game database, and ensuring overall performance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411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the backend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have a robust backend system efficiently handling user requests, updating the game database, and ensuring overall performance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96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675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the backend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have a robust backend system efficiently handling user requests, updating the game database, and ensuring overall performance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818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the backend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2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12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have a robust backend system efficiently handling user requests, updating the game database, and ensuring overall performance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2419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414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549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4326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4149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1627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945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539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76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196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Thank you for taking the time to listen to our presentation. We’d now like to open to anyone with questions or comments.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D4A7D-D393-45AE-95D9-749302EBD6D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37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213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62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2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94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"Welcome to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the ultimate destination for gaming enthusiasts! As a full-stack web developer, our project is more than just code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– it's a testament to the essential role of projects in the journey to becoming a proficient web developer.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platform is not just a game hub; it's a collaborative masterpiece highlighting teamwork and individual coding prowess.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Employers seek evidence of these skills, and we've crafted a project that serves as the focal point in your portfolio, increasing your chances of interviews and job offers.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let's dive into the gamer's paradise we've created. 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 all about empowering enthusiasts to effortlessly discover, play, and organize their favorite games.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We've meticulously designed a seamless user experience with an intuitive interface, ensuring easy navigation and responsiveness on any device.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an extensive game collection, categorized by genres, with relevant information like release date and brief descriptions for effortless exploration.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Dive into rich game details fetched seamlessly from external APIs, providing an immersive experience with trailers, screenshots, and reviews.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Engage with interactive features like auto-play, full-screen mode, and options to comment or share trailers.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Our search and recommendation system is designed for efficiency, offering autocomplete functionality and suggesting games based on user preferences and trends.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Personalize your gaming journey by creating and managing a list of favorite games with the convenience of local storage.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secure user authentication with encrypted passwords and enjoy the social aspect by sharing achievements on various platforms.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feedback and ratings through our user-friendly system, aiding fellow gamers in making informed decisions.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those craving multiplayer engagement, connect with friends, join communities, and participate in thrilling multiplayer games.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Stay in the loop with our notification system, promptly informing you of new game releases, updates, and events.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Behind it all, we've built a robust backend system ensuring efficient handling of user requests, updating the game database, and overall platform performance.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Gamersheim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isn't just a project; it's an experience. Join us in this gaming odyssey and showcase not only your coding skills but your passion for creating a platform that brings joy to gaming enthusiasts.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Check out our deployed project on 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  <a:hlinkClick r:id="rId3"/>
              </a:rPr>
              <a:t>Heroku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let the gaming adventure begin!"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502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Empowering Gaming Enthusiasts: Provide an immersive full-stack game platform for gaming enthusiasts to effortlessly discover, play, and organize their favorite games.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Showcasing Seamless User Experience: Demonstrate the project's commitment to an intuitive user interface, ensuring easy navigation, enhanced usability, and responsiveness across various devices and screen sizes.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Highlighting Rich Game Collection: Serve as a focal point in the portfolio by offering an extensive game collection categorized by genres. Include relevant information such as genre, release date, and brief descriptions for effortless exploration.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Integrating External APIs for Enriched Experience: Seamlessly fetch and display game details using integrated APIs for trailers, screenshots, and reviews. Enhance the gaming experience by integrating with external platforms.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Engaging Users with Interactive Features: Provide an interactive experience with game trailers, featuring auto play, full-screen mode, and options to comment or share trailers.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Enhancing Search and Recommendation System: Design a search box with autocomplete functionality. Incorporate a drop-down box with suggested games based on user preferences and trends.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Enabling Personalization with Favorite Games: Allow users to create and manage a personalized list of favorite games. Implement local storage for saving and retrieving user-selected favorites.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Ensuring Secure User Authentication Implement a secure user authentication system with encrypted passwords. Enable users to create accounts, log in, and manage profiles securely.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Facilitating Social Engagement Enable social media sharing options for game-related activities and achievements.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Implementing Feedback and Rating System Create a user feedback and rating system for games, displaying average ratings and reviews to assist users in making informed decisions.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Cultivating Multiplayer Engagement Incorporate features for multiplayer engagement, including connecting with friends, joining gaming communities, and participating in multiplayer games.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Promptly Notifying Users of Updates and Events Implement a notification system for new game releases, updates, and events.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6EDF3"/>
                </a:solidFill>
                <a:effectLst/>
                <a:latin typeface="-apple-system"/>
              </a:rPr>
              <a:t>Building a Robust Backend for Performance Develop a robust backend system efficiently handling user requests, updating the game database, and ensuring overall platform performance and scalability.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55189-1A68-4228-924C-44E49EF6D8C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66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89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58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488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29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30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70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864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824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96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0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3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5588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3" r="185" b="2"/>
          <a:stretch/>
        </p:blipFill>
        <p:spPr>
          <a:xfrm>
            <a:off x="0" y="-1034867"/>
            <a:ext cx="12574524" cy="924938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01EFD-3CF9-E171-6DBD-90D3095C043F}"/>
              </a:ext>
            </a:extLst>
          </p:cNvPr>
          <p:cNvSpPr/>
          <p:nvPr/>
        </p:nvSpPr>
        <p:spPr>
          <a:xfrm>
            <a:off x="6244933" y="3785773"/>
            <a:ext cx="184730" cy="232371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14500" b="0" cap="none" spc="0" dirty="0">
              <a:ln w="0">
                <a:noFill/>
              </a:ln>
              <a:solidFill>
                <a:srgbClr val="F32F98"/>
              </a:solidFill>
              <a:effectLst>
                <a:glow rad="63500">
                  <a:schemeClr val="tx1"/>
                </a:glow>
                <a:outerShdw blurRad="38100" dist="25400" dir="5400000" algn="ctr" rotWithShape="0">
                  <a:schemeClr val="tx1">
                    <a:lumMod val="95000"/>
                    <a:alpha val="43000"/>
                  </a:schemeClr>
                </a:outerShdw>
                <a:reflection blurRad="6350" stA="60000" endA="900" endPos="58000" dir="5400000" sy="-100000" algn="bl" rotWithShape="0"/>
              </a:effectLst>
            </a:endParaRP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C52D6E5-77C2-E19B-780D-A0C347AB93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029" y="2594343"/>
            <a:ext cx="1942893" cy="21864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D1CE7C9-78AD-CA94-AD9E-5BE3FBF45EF9}"/>
              </a:ext>
            </a:extLst>
          </p:cNvPr>
          <p:cNvSpPr txBox="1"/>
          <p:nvPr/>
        </p:nvSpPr>
        <p:spPr>
          <a:xfrm>
            <a:off x="-293797" y="4616867"/>
            <a:ext cx="12776543" cy="2186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3500" b="0" cap="none" spc="0" dirty="0">
                <a:ln w="0">
                  <a:noFill/>
                </a:ln>
                <a:solidFill>
                  <a:srgbClr val="F32F98"/>
                </a:solidFill>
                <a:effectLst>
                  <a:glow rad="63500">
                    <a:schemeClr val="tx1"/>
                  </a:glow>
                  <a:outerShdw blurRad="38100" dist="25400" dir="5400000" algn="ctr" rotWithShape="0">
                    <a:schemeClr val="tx1">
                      <a:lumMod val="95000"/>
                      <a:alpha val="43000"/>
                    </a:schemeClr>
                  </a:outerShdw>
                  <a:reflection blurRad="6350" stA="60000" endA="900" endPos="58000" dir="5400000" sy="-100000" algn="bl" rotWithShape="0"/>
                </a:effectLst>
              </a:rPr>
              <a:t>GAMERSHEIM</a:t>
            </a:r>
          </a:p>
        </p:txBody>
      </p:sp>
    </p:spTree>
    <p:extLst>
      <p:ext uri="{BB962C8B-B14F-4D97-AF65-F5344CB8AC3E}">
        <p14:creationId xmlns:p14="http://schemas.microsoft.com/office/powerpoint/2010/main" val="3570364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3" r="185" b="2"/>
          <a:stretch/>
        </p:blipFill>
        <p:spPr>
          <a:xfrm>
            <a:off x="-6566" y="-1272824"/>
            <a:ext cx="12784244" cy="940364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78FA62-E024-3AA6-1C2A-80BB14B11B3D}"/>
              </a:ext>
            </a:extLst>
          </p:cNvPr>
          <p:cNvSpPr txBox="1"/>
          <p:nvPr/>
        </p:nvSpPr>
        <p:spPr>
          <a:xfrm>
            <a:off x="823631" y="266651"/>
            <a:ext cx="1051812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Experience </a:t>
            </a:r>
            <a:r>
              <a:rPr lang="en-US" sz="6000" b="1" i="0" dirty="0">
                <a:solidFill>
                  <a:srgbClr val="33CA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G</a:t>
            </a:r>
            <a:r>
              <a:rPr lang="en-US" sz="6000" b="1" i="0" dirty="0">
                <a:solidFill>
                  <a:srgbClr val="FF0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6000" b="1" i="0" dirty="0">
                <a:solidFill>
                  <a:srgbClr val="05FF76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i="0" dirty="0">
                <a:solidFill>
                  <a:srgbClr val="F32F98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0000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6000" b="1" i="0" dirty="0">
                <a:solidFill>
                  <a:srgbClr val="FFFF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US" sz="60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6000" b="1" i="0" dirty="0">
                <a:solidFill>
                  <a:srgbClr val="F565E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FFC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6000" b="1" i="0" dirty="0">
                <a:solidFill>
                  <a:srgbClr val="00B0F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dirty="0">
                <a:solidFill>
                  <a:srgbClr val="D1D5DB"/>
                </a:solidFill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sz="5000" b="1" dirty="0">
              <a:solidFill>
                <a:srgbClr val="D1D5DB"/>
              </a:solidFill>
              <a:latin typeface="Bauhaus 93" panose="04030905020B02020C02" pitchFamily="8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D1AC8-0E7C-D58A-8B9C-3678F407BC1D}"/>
              </a:ext>
            </a:extLst>
          </p:cNvPr>
          <p:cNvSpPr txBox="1"/>
          <p:nvPr/>
        </p:nvSpPr>
        <p:spPr>
          <a:xfrm>
            <a:off x="-207672" y="5491316"/>
            <a:ext cx="1288479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More than a project—an </a:t>
            </a:r>
            <a:r>
              <a:rPr lang="en-US" sz="4000" b="1" i="0" u="sng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immersive gaming odyssey</a:t>
            </a:r>
            <a:r>
              <a:rPr lang="en-US" sz="4000" b="1" i="0" dirty="0">
                <a:ln>
                  <a:solidFill>
                    <a:srgbClr val="00B0F0"/>
                  </a:solidFill>
                </a:ln>
                <a:effectLst>
                  <a:outerShdw blurRad="50800" dist="38100" dir="2700000" algn="tl" rotWithShape="0">
                    <a:prstClr val="black">
                      <a:alpha val="27000"/>
                    </a:prst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</a:p>
          <a:p>
            <a:endParaRPr lang="en-US" dirty="0"/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C44B513C-A437-5E60-B794-209688CECE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396" y="2051755"/>
            <a:ext cx="2846659" cy="320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2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4593C5-4965-725B-5250-DBE63DBEA395}"/>
              </a:ext>
            </a:extLst>
          </p:cNvPr>
          <p:cNvSpPr txBox="1"/>
          <p:nvPr/>
        </p:nvSpPr>
        <p:spPr>
          <a:xfrm>
            <a:off x="123018" y="0"/>
            <a:ext cx="83031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Bauhaus 93" panose="04030905020B02020C02" pitchFamily="82" charset="0"/>
              </a:rPr>
              <a:t>DESCRIPTION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A5A9B3-FA8A-6FDC-80D0-2823E6F78982}"/>
              </a:ext>
            </a:extLst>
          </p:cNvPr>
          <p:cNvSpPr txBox="1"/>
          <p:nvPr/>
        </p:nvSpPr>
        <p:spPr>
          <a:xfrm>
            <a:off x="2247900" y="947787"/>
            <a:ext cx="10642600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Empowering Gaming Enthusiasts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Showcasing Seamless User Experience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Highlighting Rich Game Collection</a:t>
            </a:r>
            <a:endParaRPr lang="en-US" sz="2800" dirty="0">
              <a:solidFill>
                <a:srgbClr val="E6EDF3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Integrating External APIs for Enriched Experience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Engaging Users with Interactive Features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Enhancing Search and Recommendation System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Enabling Personalization with Favorite Games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Ensuring Secure User Authentication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Facilitating Social Engagement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Implementing Feedback and Rating System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Cultivating Multiplayer Engagement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Promptly Notifying Users of Updates and Events </a:t>
            </a:r>
          </a:p>
          <a:p>
            <a:pPr marL="457200" indent="-342900">
              <a:spcBef>
                <a:spcPts val="0"/>
              </a:spcBef>
              <a:spcAft>
                <a:spcPts val="0"/>
              </a:spcAft>
              <a:buSzPct val="89000"/>
              <a:buBlip>
                <a:blip r:embed="rId3"/>
              </a:buBlip>
            </a:pPr>
            <a:r>
              <a:rPr lang="en-US" sz="2800" b="0" i="0" dirty="0">
                <a:solidFill>
                  <a:srgbClr val="E6EDF3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Building a Robust Backend for Performance </a:t>
            </a:r>
            <a:endParaRPr lang="en-US" sz="2800" dirty="0">
              <a:solidFill>
                <a:srgbClr val="E6EDF3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Graphic 5" descr="Game controller with solid fill">
            <a:extLst>
              <a:ext uri="{FF2B5EF4-FFF2-40B4-BE49-F238E27FC236}">
                <a16:creationId xmlns:a16="http://schemas.microsoft.com/office/drawing/2014/main" id="{FCBB79C5-4EBA-78F1-59EC-FB84C2BFE2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3018" y="1183126"/>
            <a:ext cx="914400" cy="914400"/>
          </a:xfrm>
          <a:prstGeom prst="rect">
            <a:avLst/>
          </a:prstGeom>
        </p:spPr>
      </p:pic>
      <p:pic>
        <p:nvPicPr>
          <p:cNvPr id="5" name="Graphic 4" descr="Game controller with solid fill">
            <a:extLst>
              <a:ext uri="{FF2B5EF4-FFF2-40B4-BE49-F238E27FC236}">
                <a16:creationId xmlns:a16="http://schemas.microsoft.com/office/drawing/2014/main" id="{10C4D1FA-D7A5-5041-443F-D38B5A41C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3018" y="5790863"/>
            <a:ext cx="914400" cy="9144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428BC8-4BC2-417E-919E-E80474C6466A}"/>
              </a:ext>
            </a:extLst>
          </p:cNvPr>
          <p:cNvCxnSpPr>
            <a:cxnSpLocks/>
          </p:cNvCxnSpPr>
          <p:nvPr/>
        </p:nvCxnSpPr>
        <p:spPr>
          <a:xfrm>
            <a:off x="580218" y="1971923"/>
            <a:ext cx="0" cy="384876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653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4EC777B-91B2-689D-633C-22070904A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81705">
            <a:off x="360113" y="1669544"/>
            <a:ext cx="4400066" cy="495171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147236-1F2F-297B-56D7-07AFF832BFC8}"/>
              </a:ext>
            </a:extLst>
          </p:cNvPr>
          <p:cNvSpPr/>
          <p:nvPr/>
        </p:nvSpPr>
        <p:spPr>
          <a:xfrm>
            <a:off x="5245100" y="1447800"/>
            <a:ext cx="6070600" cy="1562100"/>
          </a:xfrm>
          <a:prstGeom prst="rect">
            <a:avLst/>
          </a:prstGeom>
          <a:solidFill>
            <a:srgbClr val="F32F9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045BCB-C430-2400-9E41-5AFB91251A4C}"/>
              </a:ext>
            </a:extLst>
          </p:cNvPr>
          <p:cNvSpPr/>
          <p:nvPr/>
        </p:nvSpPr>
        <p:spPr>
          <a:xfrm>
            <a:off x="5245100" y="3244349"/>
            <a:ext cx="6070600" cy="1562100"/>
          </a:xfrm>
          <a:prstGeom prst="rect">
            <a:avLst/>
          </a:prstGeom>
          <a:solidFill>
            <a:srgbClr val="5240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F354D0-1C9A-69D7-9C9F-BA367EE2DFC9}"/>
              </a:ext>
            </a:extLst>
          </p:cNvPr>
          <p:cNvSpPr/>
          <p:nvPr/>
        </p:nvSpPr>
        <p:spPr>
          <a:xfrm>
            <a:off x="5245100" y="5040898"/>
            <a:ext cx="6070600" cy="1562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6B6AA4-8B48-96BB-D0B2-37ECFA20FA39}"/>
              </a:ext>
            </a:extLst>
          </p:cNvPr>
          <p:cNvSpPr/>
          <p:nvPr/>
        </p:nvSpPr>
        <p:spPr>
          <a:xfrm>
            <a:off x="3556000" y="1447800"/>
            <a:ext cx="1701800" cy="1562100"/>
          </a:xfrm>
          <a:prstGeom prst="rect">
            <a:avLst/>
          </a:prstGeom>
          <a:solidFill>
            <a:srgbClr val="F32F9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70A3CC-0E84-C1EA-332C-63D25575B8CF}"/>
              </a:ext>
            </a:extLst>
          </p:cNvPr>
          <p:cNvSpPr/>
          <p:nvPr/>
        </p:nvSpPr>
        <p:spPr>
          <a:xfrm>
            <a:off x="3556000" y="3244349"/>
            <a:ext cx="1701800" cy="1562100"/>
          </a:xfrm>
          <a:prstGeom prst="rect">
            <a:avLst/>
          </a:prstGeom>
          <a:solidFill>
            <a:srgbClr val="5240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84C676-30D2-03DD-732D-B192763820A3}"/>
              </a:ext>
            </a:extLst>
          </p:cNvPr>
          <p:cNvSpPr/>
          <p:nvPr/>
        </p:nvSpPr>
        <p:spPr>
          <a:xfrm>
            <a:off x="3556000" y="5040898"/>
            <a:ext cx="1701800" cy="1562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CBDD7-9B92-D974-64C7-CBE264AFCB01}"/>
              </a:ext>
            </a:extLst>
          </p:cNvPr>
          <p:cNvSpPr txBox="1"/>
          <p:nvPr/>
        </p:nvSpPr>
        <p:spPr>
          <a:xfrm>
            <a:off x="3530600" y="1961619"/>
            <a:ext cx="1701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Corbel" panose="020B0503020204020204" pitchFamily="34" charset="0"/>
              </a:rPr>
              <a:t>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568DD6-D646-5B46-964C-878A69891C9C}"/>
              </a:ext>
            </a:extLst>
          </p:cNvPr>
          <p:cNvSpPr txBox="1"/>
          <p:nvPr/>
        </p:nvSpPr>
        <p:spPr>
          <a:xfrm>
            <a:off x="3530600" y="3815333"/>
            <a:ext cx="1701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Corbel" panose="020B0503020204020204" pitchFamily="34" charset="0"/>
              </a:rPr>
              <a:t>I WANT 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DAE081-F6C9-DF50-5088-94DBEA053396}"/>
              </a:ext>
            </a:extLst>
          </p:cNvPr>
          <p:cNvSpPr txBox="1"/>
          <p:nvPr/>
        </p:nvSpPr>
        <p:spPr>
          <a:xfrm>
            <a:off x="3530600" y="5459512"/>
            <a:ext cx="18669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Corbel" panose="020B0503020204020204" pitchFamily="34" charset="0"/>
              </a:rPr>
              <a:t>ALLOWING ME TO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66A78-0C07-200D-44AF-B8E953FAB084}"/>
              </a:ext>
            </a:extLst>
          </p:cNvPr>
          <p:cNvSpPr txBox="1"/>
          <p:nvPr/>
        </p:nvSpPr>
        <p:spPr>
          <a:xfrm>
            <a:off x="5422900" y="1961619"/>
            <a:ext cx="57277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a gaming enthusiast…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4237D8-353E-B8AC-9867-20BF40AB1D54}"/>
              </a:ext>
            </a:extLst>
          </p:cNvPr>
          <p:cNvSpPr txBox="1"/>
          <p:nvPr/>
        </p:nvSpPr>
        <p:spPr>
          <a:xfrm>
            <a:off x="5397500" y="3311545"/>
            <a:ext cx="5727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access an interactive full-stack game platform that provides a seamless and engaging experience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A1BC16-5BE4-86F9-62A8-3E7A3E633BD3}"/>
              </a:ext>
            </a:extLst>
          </p:cNvPr>
          <p:cNvSpPr txBox="1"/>
          <p:nvPr/>
        </p:nvSpPr>
        <p:spPr>
          <a:xfrm>
            <a:off x="5422900" y="5314116"/>
            <a:ext cx="572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Corbel" panose="020B0503020204020204" pitchFamily="34" charset="0"/>
              </a:rPr>
              <a:t>discover, play, and organize my favourite games effortlessly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94B960-F055-063F-D596-FD7E9AB11733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CONCEPT: USER STORY</a:t>
            </a:r>
          </a:p>
        </p:txBody>
      </p:sp>
    </p:spTree>
    <p:extLst>
      <p:ext uri="{BB962C8B-B14F-4D97-AF65-F5344CB8AC3E}">
        <p14:creationId xmlns:p14="http://schemas.microsoft.com/office/powerpoint/2010/main" val="1547107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1473200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D1BE18-1108-7577-69BB-58242763CD1B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MOTIVATION FOR DEVELOPMENT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41274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575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7450" y="2784296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87450" y="5495974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7" name="Picture 16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344684C-4044-633C-2087-A6DD8E2C1A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2876748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579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4200217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D1BE18-1108-7577-69BB-58242763CD1B}"/>
              </a:ext>
            </a:extLst>
          </p:cNvPr>
          <p:cNvSpPr txBox="1"/>
          <p:nvPr/>
        </p:nvSpPr>
        <p:spPr>
          <a:xfrm>
            <a:off x="121088" y="2997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5500" b="1" dirty="0">
              <a:latin typeface="Bauhaus 93" panose="04030905020B02020C02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03795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432016C4-556D-83FB-456B-7D66FA92A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4362698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28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5603796"/>
            <a:ext cx="10820400" cy="11526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accesses the game platform</a:t>
            </a:r>
          </a:p>
          <a:p>
            <a:pPr marL="114300" indent="0" algn="just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experience an intuitive user interface with easy navigation, enhancing overall usability and  responsiveness on various devices and screen sizes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03796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BAD28E7-F456-ED21-EC57-3C3521B91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5696248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86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1473200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41274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18CB9680-FD6B-2BB3-60A4-E34CFB627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1565652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18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7450" y="2784296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805584"/>
            <a:ext cx="10960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they should have the ability to create a personalized list, with local storage implemented to save and retrieve their favorite games for future reference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87450" y="5495974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ED2376E8-FCD1-1BA2-F71F-A52D7D31E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2876748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646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4200217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endParaRPr lang="en-US" sz="2000" dirty="0"/>
          </a:p>
          <a:p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3786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03795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5A968CD-5781-0BB1-9179-D1DF9E016F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4292669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84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3" r="185" b="2"/>
          <a:stretch/>
        </p:blipFill>
        <p:spPr>
          <a:xfrm>
            <a:off x="-139700" y="-1256624"/>
            <a:ext cx="12953999" cy="952851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3" name="Picture 2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0F5986A-82EE-CA33-3738-743C38E6A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577" y="2417789"/>
            <a:ext cx="1815355" cy="20429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54A29A-6460-C845-34BB-E54932A728F8}"/>
              </a:ext>
            </a:extLst>
          </p:cNvPr>
          <p:cNvSpPr/>
          <p:nvPr/>
        </p:nvSpPr>
        <p:spPr>
          <a:xfrm>
            <a:off x="6397332" y="3938173"/>
            <a:ext cx="184731" cy="232371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14500" b="0" cap="none" spc="0" dirty="0">
              <a:ln w="0">
                <a:noFill/>
              </a:ln>
              <a:solidFill>
                <a:srgbClr val="5057ED"/>
              </a:solidFill>
              <a:effectLst>
                <a:glow rad="63500">
                  <a:schemeClr val="tx1"/>
                </a:glow>
                <a:outerShdw blurRad="38100" dist="25400" dir="5400000" algn="ctr" rotWithShape="0">
                  <a:schemeClr val="tx1">
                    <a:lumMod val="95000"/>
                    <a:alpha val="43000"/>
                  </a:schemeClr>
                </a:outerShdw>
                <a:reflection blurRad="6350" stA="60000" endA="900" endPos="58000" dir="5400000" sy="-100000" algn="bl" rotWithShape="0"/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A2452A-D11E-D870-36AB-AB1B94CB8E2E}"/>
              </a:ext>
            </a:extLst>
          </p:cNvPr>
          <p:cNvSpPr/>
          <p:nvPr/>
        </p:nvSpPr>
        <p:spPr>
          <a:xfrm>
            <a:off x="0" y="4189267"/>
            <a:ext cx="12210394" cy="216982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500" b="0" cap="none" spc="0" dirty="0">
                <a:ln w="0">
                  <a:noFill/>
                </a:ln>
                <a:solidFill>
                  <a:srgbClr val="5057ED"/>
                </a:solidFill>
                <a:effectLst>
                  <a:glow rad="63500">
                    <a:schemeClr val="tx1"/>
                  </a:glow>
                  <a:outerShdw blurRad="38100" dist="25400" dir="5400000" algn="ctr" rotWithShape="0">
                    <a:schemeClr val="tx1">
                      <a:lumMod val="95000"/>
                      <a:alpha val="43000"/>
                    </a:schemeClr>
                  </a:outerShdw>
                  <a:reflection blurRad="6350" stA="60000" endA="900" endPos="58000" dir="5400000" sy="-100000" algn="bl" rotWithShape="0"/>
                </a:effectLst>
              </a:rPr>
              <a:t>GAMERSHEIM</a:t>
            </a:r>
          </a:p>
        </p:txBody>
      </p:sp>
    </p:spTree>
    <p:extLst>
      <p:ext uri="{BB962C8B-B14F-4D97-AF65-F5344CB8AC3E}">
        <p14:creationId xmlns:p14="http://schemas.microsoft.com/office/powerpoint/2010/main" val="2909074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5603796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searches for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provide autocomplete functionality and offer game recommendations as users type, incorporating a drop-down box with suggestions based on preferences and trends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manages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the ability to create a personalized list, with local storage implemented to save and retrieve their favorite games for future reference</a:t>
            </a:r>
            <a:endParaRPr lang="en-US" sz="2000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interacts with user authentication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system should securely allow account creation, login, and profile management with encrypted passwords and secure storage of user information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796628"/>
            <a:ext cx="109601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85FFA2B5-13DB-8716-C6A4-6E60BD07EF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5696248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1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1473200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explores the game collection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they should find an extensive array of games categorized by genres, including relevant information like genre, release date, and a brief description for effortless exploration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412740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BC828121-4DB0-5A75-2E9F-35B7F2A099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1584116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28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187450" y="2784296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805584"/>
            <a:ext cx="10960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 user views game details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platform should seamlessly fetch and display information using integrated APIs for trailers, screenshots, and reviews, ensuring a rich gaming experience across external platforms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87450" y="5495974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F6C56BB-88D3-4DDC-B9D6-8E7285AA5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58" y="2853547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991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4200217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endParaRPr lang="en-US" sz="2000" dirty="0">
              <a:solidFill>
                <a:schemeClr val="bg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796639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340275"/>
            <a:ext cx="109601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rgbClr val="00B0F0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2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603795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engages with game trailers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/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they should have an interactive experience with features such as auto play, full-screen mode, and options to comment or share trailers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18E2787A-0412-85EB-6854-EE4A89176C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4292669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465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F797C0A-50C0-2F4C-541B-82337670709F}"/>
              </a:ext>
            </a:extLst>
          </p:cNvPr>
          <p:cNvSpPr/>
          <p:nvPr/>
        </p:nvSpPr>
        <p:spPr>
          <a:xfrm>
            <a:off x="1257300" y="5296018"/>
            <a:ext cx="10820400" cy="1152604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70DF9-478C-24AF-E33F-AE4481324B45}"/>
              </a:ext>
            </a:extLst>
          </p:cNvPr>
          <p:cNvSpPr txBox="1"/>
          <p:nvPr/>
        </p:nvSpPr>
        <p:spPr>
          <a:xfrm>
            <a:off x="1117600" y="1473200"/>
            <a:ext cx="1096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provides feedback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facilitate a user feedback and rating system for games, displaying average ratings and reviews to assist users in making informed decisions</a:t>
            </a:r>
          </a:p>
          <a:p>
            <a:endParaRPr lang="en-US" sz="2000" dirty="0">
              <a:latin typeface="Corbel" panose="020B05030202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BD01E-266A-0375-040B-7B84D8C08FA1}"/>
              </a:ext>
            </a:extLst>
          </p:cNvPr>
          <p:cNvSpPr txBox="1"/>
          <p:nvPr/>
        </p:nvSpPr>
        <p:spPr>
          <a:xfrm>
            <a:off x="1117600" y="2854736"/>
            <a:ext cx="109601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desires multiplayer engagement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incorporate features to connect with friends, join gaming communities, and participate in multiplayer games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1397A-8EDA-35F8-9364-53F5F9E45239}"/>
              </a:ext>
            </a:extLst>
          </p:cNvPr>
          <p:cNvSpPr txBox="1"/>
          <p:nvPr/>
        </p:nvSpPr>
        <p:spPr>
          <a:xfrm>
            <a:off x="1117600" y="4200217"/>
            <a:ext cx="109601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there are updates or events related to favorite games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implement a notification system to inform users promptly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E7CBC-DBB1-573E-9C42-E4F57827BD78}"/>
              </a:ext>
            </a:extLst>
          </p:cNvPr>
          <p:cNvSpPr txBox="1"/>
          <p:nvPr/>
        </p:nvSpPr>
        <p:spPr>
          <a:xfrm>
            <a:off x="1117600" y="5515583"/>
            <a:ext cx="109601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a user wants to share achievements</a:t>
            </a:r>
          </a:p>
          <a:p>
            <a:pPr marL="114300" indent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THEN</a:t>
            </a:r>
            <a:r>
              <a:rPr lang="en-US" sz="2000" dirty="0">
                <a:latin typeface="Söhne"/>
                <a:ea typeface="Calibri" panose="020F0502020204030204" pitchFamily="34" charset="0"/>
                <a:cs typeface="Calibri" panose="020F0502020204030204" pitchFamily="34" charset="0"/>
              </a:rPr>
              <a:t> the platform should enable social media sharing options for favorite games on various platforms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1D45021A-51C5-6383-B6AB-1052DEF79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08" y="5388470"/>
            <a:ext cx="859892" cy="9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13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3D rendering of black cubes suspended in the air">
            <a:extLst>
              <a:ext uri="{FF2B5EF4-FFF2-40B4-BE49-F238E27FC236}">
                <a16:creationId xmlns:a16="http://schemas.microsoft.com/office/drawing/2014/main" id="{32B05171-6F1E-2A62-9744-C6064AD0EC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651" y="-228850"/>
            <a:ext cx="12715720" cy="76397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5D8146-176B-D530-C913-30FDC1AAB16A}"/>
              </a:ext>
            </a:extLst>
          </p:cNvPr>
          <p:cNvSpPr txBox="1"/>
          <p:nvPr/>
        </p:nvSpPr>
        <p:spPr>
          <a:xfrm>
            <a:off x="0" y="-57349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TECHNOLOGY USED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75BB7B9-36F1-F39B-9DB2-E9DFDBEBE3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016131"/>
              </p:ext>
            </p:extLst>
          </p:nvPr>
        </p:nvGraphicFramePr>
        <p:xfrm>
          <a:off x="-42530" y="2394806"/>
          <a:ext cx="12277060" cy="2974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7706">
                  <a:extLst>
                    <a:ext uri="{9D8B030D-6E8A-4147-A177-3AD203B41FA5}">
                      <a16:colId xmlns:a16="http://schemas.microsoft.com/office/drawing/2014/main" val="1404341126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1396618860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418571985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196222972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1316567414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569248162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6907569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2343339145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736743318"/>
                    </a:ext>
                  </a:extLst>
                </a:gridCol>
                <a:gridCol w="1227706">
                  <a:extLst>
                    <a:ext uri="{9D8B030D-6E8A-4147-A177-3AD203B41FA5}">
                      <a16:colId xmlns:a16="http://schemas.microsoft.com/office/drawing/2014/main" val="3786559778"/>
                    </a:ext>
                  </a:extLst>
                </a:gridCol>
              </a:tblGrid>
              <a:tr h="2974636"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00B0F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rgbClr val="00B0F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Node.js</a:t>
                      </a:r>
                    </a:p>
                    <a:p>
                      <a:pPr algn="ctr"/>
                      <a:endParaRPr lang="en-US" sz="1800" b="1" dirty="0">
                        <a:solidFill>
                          <a:srgbClr val="00B0F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Runtime environment for executing server-side JS code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1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1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Web application framework for building RESTful APIs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rgbClr val="FF00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600" b="1" dirty="0">
                          <a:solidFill>
                            <a:srgbClr val="FF000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Express-Handlebars</a:t>
                      </a:r>
                    </a:p>
                    <a:p>
                      <a:pPr algn="ctr"/>
                      <a:endParaRPr lang="en-US" sz="1400" dirty="0"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Template engine for rendering HTML templates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2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2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Express-Session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2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Middleware for managing user sessions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MySQL2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MySQL database driver for Node.js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Sequelize</a:t>
                      </a:r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Promise-based ORM for interacting with databases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rgbClr val="00B05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Bcrypt</a:t>
                      </a:r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rgbClr val="00B05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Library for securely hashing passwords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rgbClr val="FFFF00"/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Dotenv</a:t>
                      </a:r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rgbClr val="FFFF00"/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Utility for loading environment variables 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 err="1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Nodemon</a:t>
                      </a:r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4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Development tool for auto-reloading the server during development</a:t>
                      </a:r>
                      <a:endParaRPr lang="en-US" sz="1400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bg2">
                            <a:lumMod val="50000"/>
                            <a:lumOff val="5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n-US" sz="1800" b="1" dirty="0">
                          <a:solidFill>
                            <a:schemeClr val="bg2">
                              <a:lumMod val="50000"/>
                              <a:lumOff val="50000"/>
                            </a:schemeClr>
                          </a:solidFill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Heroku</a:t>
                      </a:r>
                    </a:p>
                    <a:p>
                      <a:pPr algn="ctr"/>
                      <a:endParaRPr lang="en-US" sz="1800" b="1" dirty="0">
                        <a:solidFill>
                          <a:schemeClr val="bg2">
                            <a:lumMod val="50000"/>
                            <a:lumOff val="50000"/>
                          </a:schemeClr>
                        </a:solidFill>
                        <a:latin typeface="Corbel" panose="020B0503020204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Corbel" panose="020B0503020204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 cloud platform that offers easy deployment and management of web applications</a:t>
                      </a:r>
                    </a:p>
                    <a:p>
                      <a:pPr algn="ctr"/>
                      <a:endParaRPr lang="en-US" dirty="0">
                        <a:latin typeface="Corbel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784252"/>
                  </a:ext>
                </a:extLst>
              </a:tr>
            </a:tbl>
          </a:graphicData>
        </a:graphic>
      </p:graphicFrame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FB4A057-EC9D-B8E6-2F3A-7FA1B4D54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67575">
            <a:off x="10121501" y="32274"/>
            <a:ext cx="2074485" cy="2334569"/>
          </a:xfrm>
          <a:prstGeom prst="rect">
            <a:avLst/>
          </a:prstGeom>
        </p:spPr>
      </p:pic>
      <p:pic>
        <p:nvPicPr>
          <p:cNvPr id="13" name="Picture 1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871BF99-8274-0113-BA18-E6B83C407A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60269">
            <a:off x="1145782" y="5082363"/>
            <a:ext cx="3155641" cy="3551274"/>
          </a:xfrm>
          <a:prstGeom prst="rect">
            <a:avLst/>
          </a:prstGeom>
        </p:spPr>
      </p:pic>
      <p:pic>
        <p:nvPicPr>
          <p:cNvPr id="15" name="Picture 1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01FF46B-0159-2978-EC7A-F06FA67AF7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1347" y="6230679"/>
            <a:ext cx="1841600" cy="2072487"/>
          </a:xfrm>
          <a:prstGeom prst="rect">
            <a:avLst/>
          </a:prstGeom>
        </p:spPr>
      </p:pic>
      <p:pic>
        <p:nvPicPr>
          <p:cNvPr id="17" name="Picture 16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7E8AB052-A1CF-80BC-0F1B-69A73FF6E9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908" y="6378716"/>
            <a:ext cx="1682478" cy="189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95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64B51752-FF70-4D29-F296-00E212EFE56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4022">
            <a:off x="6845916" y="2028703"/>
            <a:ext cx="6093979" cy="6858000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  <a:softEdge rad="127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F8B16C-3C58-F091-93B7-A54763D5626E}"/>
              </a:ext>
            </a:extLst>
          </p:cNvPr>
          <p:cNvSpPr txBox="1"/>
          <p:nvPr/>
        </p:nvSpPr>
        <p:spPr>
          <a:xfrm>
            <a:off x="99823" y="140285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ROLES BROKEN DOWN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38F1B68-0CD5-A7A3-EAB1-1C4BCC661FFE}"/>
              </a:ext>
            </a:extLst>
          </p:cNvPr>
          <p:cNvSpPr txBox="1">
            <a:spLocks/>
          </p:cNvSpPr>
          <p:nvPr/>
        </p:nvSpPr>
        <p:spPr>
          <a:xfrm>
            <a:off x="1201442" y="2089468"/>
            <a:ext cx="9784080" cy="44687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Söhne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04832BD-3939-0725-C053-F62CB75601FB}"/>
              </a:ext>
            </a:extLst>
          </p:cNvPr>
          <p:cNvSpPr txBox="1">
            <a:spLocks/>
          </p:cNvSpPr>
          <p:nvPr/>
        </p:nvSpPr>
        <p:spPr>
          <a:xfrm>
            <a:off x="630945" y="1225961"/>
            <a:ext cx="10603112" cy="5917789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rgbClr val="00B0F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OZDAL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Planning/Basic Outline, Config, Server, Gather game list/images, Manage GitHub Repository, Collaboration, Controllers, Utils 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1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ALLAN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Schema, Routes, Controllers, Models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MATTHEW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Wireframe, Handlebars, Publics(HTML, CSS, JS), LOGO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rgbClr val="00B050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CHARLOTTE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Models, Hook 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endParaRPr lang="en-US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JUSTIN</a:t>
            </a:r>
          </a:p>
          <a:p>
            <a:pPr marL="114300" indent="0" algn="ctr"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4000" dirty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story/description, Seeds, presentation, README, Gather game details</a:t>
            </a:r>
            <a:endParaRPr lang="en-CA" sz="4000" dirty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dirty="0"/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81C09C5-2624-23F8-F2A2-FEA5ADAB6EA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56888">
            <a:off x="-902083" y="-742254"/>
            <a:ext cx="5244495" cy="5902014"/>
          </a:xfrm>
          <a:prstGeom prst="rect">
            <a:avLst/>
          </a:prstGeom>
          <a:effectLst>
            <a:glow rad="101600">
              <a:srgbClr val="2952FF">
                <a:alpha val="40000"/>
              </a:srgbClr>
            </a:glo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436533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23D2B-998A-1724-7847-66DF3082129B}"/>
              </a:ext>
            </a:extLst>
          </p:cNvPr>
          <p:cNvSpPr txBox="1"/>
          <p:nvPr/>
        </p:nvSpPr>
        <p:spPr>
          <a:xfrm>
            <a:off x="110456" y="87123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CHALLENGE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396062" y="-202020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2"/>
                  <a:srcRect/>
                  <a:tile tx="0" ty="0" sx="100000" sy="100000" flip="none" algn="ctr"/>
                </a:blip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3487478" y="1669312"/>
            <a:ext cx="8410353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Backend Performance and Scalability</a:t>
            </a:r>
            <a:r>
              <a:rPr lang="en-US" sz="3800" b="0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 </a:t>
            </a:r>
          </a:p>
          <a:p>
            <a:pPr algn="ctr"/>
            <a:endParaRPr lang="en-US" sz="3800" b="0" i="0" dirty="0">
              <a:solidFill>
                <a:srgbClr val="D1D5DB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Building a robust backend system that efficiently handles user requests, updates the game database, and ensures overall platform performance and scalability requires careful architecture and optimization</a:t>
            </a:r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27FB9A92-28E1-F886-12C2-F6C49007CA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934459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183411" y="-745629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/>
                  <a:srcRect/>
                  <a:tile tx="0" ty="0" sx="100000" sy="100000" flip="none" algn="t"/>
                </a:blip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4189228" y="1390761"/>
            <a:ext cx="7868093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User Authentication Security</a:t>
            </a:r>
            <a:r>
              <a:rPr lang="en-US" sz="3800" b="0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 </a:t>
            </a:r>
          </a:p>
          <a:p>
            <a:pPr algn="ctr"/>
            <a:endParaRPr lang="en-US" sz="3800" dirty="0">
              <a:solidFill>
                <a:srgbClr val="FF000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Ensuring secure user authentication with encrypted passwords involves implementing robust security measures to protect user data, which can be challenging and time-consuming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2" name="Picture 1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FFDCF4B9-80FB-C44C-B244-FBC56D58E5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94789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-119616" y="-712528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/>
                  <a:srcRect/>
                  <a:tile tx="0" ty="0" sx="100000" sy="100000" flip="none" algn="b"/>
                </a:blip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4684529" y="525014"/>
            <a:ext cx="7223936" cy="4985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Search and Recommendation Complexity</a:t>
            </a:r>
          </a:p>
          <a:p>
            <a:pPr algn="ctr"/>
            <a:endParaRPr lang="en-US" sz="3800" b="1" i="0" dirty="0">
              <a:solidFill>
                <a:srgbClr val="FF0000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Designing a search box with autocomplete functionality and providing game recommendations based on user preferences and trends may involve complex algorithms and data processing</a:t>
            </a:r>
          </a:p>
        </p:txBody>
      </p:sp>
      <p:pic>
        <p:nvPicPr>
          <p:cNvPr id="2" name="Picture 1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56EE183F-5F96-D233-B46C-288BD0376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64165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76744911-3E37-61FE-D01F-285EFE771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3" r="185" b="2"/>
          <a:stretch/>
        </p:blipFill>
        <p:spPr>
          <a:xfrm>
            <a:off x="-6566" y="-1272824"/>
            <a:ext cx="12784244" cy="940364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78FA62-E024-3AA6-1C2A-80BB14B11B3D}"/>
              </a:ext>
            </a:extLst>
          </p:cNvPr>
          <p:cNvSpPr txBox="1"/>
          <p:nvPr/>
        </p:nvSpPr>
        <p:spPr>
          <a:xfrm>
            <a:off x="823631" y="266651"/>
            <a:ext cx="1051812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Welcome to </a:t>
            </a:r>
            <a:r>
              <a:rPr lang="en-US" sz="6000" b="1" i="0" dirty="0">
                <a:solidFill>
                  <a:srgbClr val="33CA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G</a:t>
            </a:r>
            <a:r>
              <a:rPr lang="en-US" sz="6000" b="1" i="0" dirty="0">
                <a:solidFill>
                  <a:srgbClr val="FF0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6000" b="1" i="0" dirty="0">
                <a:solidFill>
                  <a:srgbClr val="05FF76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i="0" dirty="0">
                <a:solidFill>
                  <a:srgbClr val="F32F98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0000FF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6000" b="1" i="0" dirty="0">
                <a:solidFill>
                  <a:srgbClr val="FFFF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US" sz="60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en-US" sz="6000" b="1" i="0" dirty="0">
                <a:solidFill>
                  <a:srgbClr val="F565E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6000" b="1" i="0" dirty="0">
                <a:solidFill>
                  <a:srgbClr val="FFC00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6000" b="1" i="0" dirty="0">
                <a:solidFill>
                  <a:srgbClr val="00B0F0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6000" b="1" dirty="0">
                <a:solidFill>
                  <a:srgbClr val="D1D5DB"/>
                </a:solidFill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!!</a:t>
            </a:r>
            <a:r>
              <a:rPr lang="en-US" sz="6000" b="1" i="0" dirty="0">
                <a:solidFill>
                  <a:srgbClr val="D1D5DB"/>
                </a:solidFill>
                <a:effectLst/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sz="5000" b="1" dirty="0">
              <a:solidFill>
                <a:srgbClr val="D1D5DB"/>
              </a:solidFill>
              <a:latin typeface="Bauhaus 93" panose="04030905020B02020C02" pitchFamily="8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D1AC8-0E7C-D58A-8B9C-3678F407BC1D}"/>
              </a:ext>
            </a:extLst>
          </p:cNvPr>
          <p:cNvSpPr txBox="1"/>
          <p:nvPr/>
        </p:nvSpPr>
        <p:spPr>
          <a:xfrm>
            <a:off x="-207672" y="5491316"/>
            <a:ext cx="1288479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Calibri" panose="020F0502020204030204" pitchFamily="34" charset="0"/>
                <a:cs typeface="Calibri" panose="020F0502020204030204" pitchFamily="34" charset="0"/>
              </a:rPr>
              <a:t>“The ultimate destination for gaming enthusiasts”</a:t>
            </a:r>
          </a:p>
          <a:p>
            <a:endParaRPr lang="en-US" dirty="0"/>
          </a:p>
        </p:txBody>
      </p:sp>
      <p:pic>
        <p:nvPicPr>
          <p:cNvPr id="10" name="Picture 9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2761EC6-67FA-F0EE-3881-DACE47FF69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558" y="2051755"/>
            <a:ext cx="2770698" cy="311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9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73A41-67A8-3A80-8DA8-43BD114D6B57}"/>
              </a:ext>
            </a:extLst>
          </p:cNvPr>
          <p:cNvSpPr txBox="1"/>
          <p:nvPr/>
        </p:nvSpPr>
        <p:spPr>
          <a:xfrm>
            <a:off x="0" y="-849095"/>
            <a:ext cx="7432158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2"/>
                  <a:srcRect/>
                  <a:tile tx="0" ty="0" sx="100000" sy="100000" flip="none" algn="ctr"/>
                </a:blip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1C7D4-027E-F4D6-1C9E-169C26B12457}"/>
              </a:ext>
            </a:extLst>
          </p:cNvPr>
          <p:cNvSpPr txBox="1"/>
          <p:nvPr/>
        </p:nvSpPr>
        <p:spPr>
          <a:xfrm>
            <a:off x="4439093" y="1262518"/>
            <a:ext cx="7752907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FF0000"/>
                </a:solidFill>
                <a:effectLst/>
                <a:latin typeface="Corbel" panose="020B0503020204020204" pitchFamily="34" charset="0"/>
              </a:rPr>
              <a:t>Local Storage Management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Implementing local storage for saving and retrieving user-selected favorite games requires careful handling to ensure data consistency and security</a:t>
            </a:r>
          </a:p>
        </p:txBody>
      </p:sp>
      <p:pic>
        <p:nvPicPr>
          <p:cNvPr id="2" name="Picture 1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E8130C59-E696-5F18-29DC-7EEF83248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692" y="5890437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703203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23D2B-998A-1724-7847-66DF3082129B}"/>
              </a:ext>
            </a:extLst>
          </p:cNvPr>
          <p:cNvSpPr txBox="1"/>
          <p:nvPr/>
        </p:nvSpPr>
        <p:spPr>
          <a:xfrm>
            <a:off x="142353" y="0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PROCESS: SUCCESS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233916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ctr"/>
                </a:blip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132524" y="1687120"/>
            <a:ext cx="7542024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Extensive Game Collection Exploration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Provide a visually appealing and organized layout, utilizing card-based design for each game with genre, release date, and brief descriptions</a:t>
            </a:r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ABB09C73-D643-5BB6-70C4-9148808DEA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962065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659218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r"/>
                </a:blip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239357" y="1538266"/>
            <a:ext cx="7751132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Robust Back-end for Performance</a:t>
            </a:r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endParaRPr lang="en-US" sz="3800" b="1" i="0" dirty="0">
              <a:solidFill>
                <a:srgbClr val="00B0F0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Implement caching mechanisms for frequently accessed data and regularly perform performance testing to identify and address bottlenecks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A15A587F-7C12-680D-2506-65C9B94ABE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39175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637953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2">
                    <a:alphaModFix amt="99000"/>
                  </a:blip>
                  <a:srcRect/>
                  <a:tile tx="241300" ty="0" sx="100000" sy="100000" flip="none" algn="tr"/>
                </a:blip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256570" y="1506368"/>
            <a:ext cx="79354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Intuitive User Interface (UI) and Navigation</a:t>
            </a:r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endParaRPr lang="en-US" sz="3800" b="1" i="0" dirty="0">
              <a:solidFill>
                <a:srgbClr val="00B0F0"/>
              </a:solidFill>
              <a:effectLst/>
              <a:latin typeface="Corbel" panose="020B0503020204020204" pitchFamily="34" charset="0"/>
            </a:endParaRPr>
          </a:p>
          <a:p>
            <a:pPr algn="ctr"/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Conduct usability testing with potential users to gather feedback and refine the interface for better intuitiveness</a:t>
            </a: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08686B19-2E01-9F16-F773-446BF5D6F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873808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2E202F-EE02-F70E-304E-158816DB4F9B}"/>
              </a:ext>
            </a:extLst>
          </p:cNvPr>
          <p:cNvSpPr txBox="1"/>
          <p:nvPr/>
        </p:nvSpPr>
        <p:spPr>
          <a:xfrm>
            <a:off x="0" y="-701749"/>
            <a:ext cx="5007935" cy="855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0" dirty="0">
                <a:blipFill dpi="0" rotWithShape="1">
                  <a:blip r:embed="rId3">
                    <a:alphaModFix amt="99000"/>
                  </a:blip>
                  <a:srcRect/>
                  <a:tile tx="241300" ty="0" sx="100000" sy="100000" flip="none" algn="l"/>
                </a:blip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848F3-8FB7-5F60-7D04-85FF13F7EB5D}"/>
              </a:ext>
            </a:extLst>
          </p:cNvPr>
          <p:cNvSpPr txBox="1"/>
          <p:nvPr/>
        </p:nvSpPr>
        <p:spPr>
          <a:xfrm>
            <a:off x="4781110" y="1633959"/>
            <a:ext cx="68721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800" b="1" i="0" dirty="0">
                <a:solidFill>
                  <a:srgbClr val="00B0F0"/>
                </a:solidFill>
                <a:effectLst/>
                <a:latin typeface="Corbel" panose="020B0503020204020204" pitchFamily="34" charset="0"/>
              </a:rPr>
              <a:t>Secure User Authentication</a:t>
            </a:r>
          </a:p>
          <a:p>
            <a:pPr algn="ctr"/>
            <a:endParaRPr lang="en-US" sz="3800" b="1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algn="ctr"/>
            <a:r>
              <a:rPr lang="en-US" sz="3800" b="1" i="0" dirty="0">
                <a:effectLst/>
                <a:latin typeface="Corbel" panose="020B0503020204020204" pitchFamily="34" charset="0"/>
              </a:rPr>
              <a:t> </a:t>
            </a:r>
            <a:r>
              <a:rPr lang="en-US" sz="34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</a:rPr>
              <a:t>Employ industry-standard encryption algorithms for password hashing, to add an extra layer of security to user accounts</a:t>
            </a:r>
            <a:endParaRPr lang="en-US" sz="3400" dirty="0">
              <a:solidFill>
                <a:srgbClr val="D1D5DB"/>
              </a:solidFill>
              <a:latin typeface="Corbel" panose="020B0503020204020204" pitchFamily="34" charset="0"/>
            </a:endParaRPr>
          </a:p>
        </p:txBody>
      </p:sp>
      <p:pic>
        <p:nvPicPr>
          <p:cNvPr id="4" name="Picture 3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30EB7E7D-14E0-C318-58AD-56FB290F08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80637" y="-193423"/>
            <a:ext cx="2532071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48839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Binary Flow 8K wallpaper download">
            <a:extLst>
              <a:ext uri="{FF2B5EF4-FFF2-40B4-BE49-F238E27FC236}">
                <a16:creationId xmlns:a16="http://schemas.microsoft.com/office/drawing/2014/main" id="{3CE873A7-459F-EF70-0150-AE3A76C38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2021" y="0"/>
            <a:ext cx="12456042" cy="8304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86A9605-4391-278F-BC73-CADEDA409708}"/>
              </a:ext>
            </a:extLst>
          </p:cNvPr>
          <p:cNvSpPr/>
          <p:nvPr/>
        </p:nvSpPr>
        <p:spPr>
          <a:xfrm>
            <a:off x="2987748" y="1121735"/>
            <a:ext cx="6868634" cy="5512981"/>
          </a:xfrm>
          <a:prstGeom prst="round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Blip>
                <a:blip r:embed="rId4"/>
              </a:buBlip>
            </a:pPr>
            <a:endParaRPr lang="en-CA" sz="3500" dirty="0">
              <a:solidFill>
                <a:schemeClr val="bg1"/>
              </a:solidFill>
            </a:endParaRP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Sign in / Sign out 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Sign up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Main Homepage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All games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All platforms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All Genres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Comments</a:t>
            </a:r>
          </a:p>
          <a:p>
            <a:pPr marL="285750" indent="-285750" algn="ctr">
              <a:buBlip>
                <a:blip r:embed="rId4"/>
              </a:buBlip>
            </a:pPr>
            <a:r>
              <a:rPr lang="en-CA" sz="3500" b="1" dirty="0">
                <a:solidFill>
                  <a:schemeClr val="bg1"/>
                </a:solidFill>
                <a:latin typeface="Corbel" panose="020B0503020204020204" pitchFamily="34" charset="0"/>
              </a:rPr>
              <a:t> Users / Users Library</a:t>
            </a:r>
          </a:p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3A06F17-E0B7-3C90-016D-76B20C9C8204}"/>
              </a:ext>
            </a:extLst>
          </p:cNvPr>
          <p:cNvSpPr/>
          <p:nvPr/>
        </p:nvSpPr>
        <p:spPr>
          <a:xfrm>
            <a:off x="2496878" y="568839"/>
            <a:ext cx="7882270" cy="107034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auhaus 93" panose="04030905020B02020C02" pitchFamily="82" charset="0"/>
              </a:rPr>
              <a:t>DEMO</a:t>
            </a:r>
          </a:p>
        </p:txBody>
      </p:sp>
      <p:pic>
        <p:nvPicPr>
          <p:cNvPr id="6" name="Graphic 5" descr="Magnifying glass with solid fill">
            <a:extLst>
              <a:ext uri="{FF2B5EF4-FFF2-40B4-BE49-F238E27FC236}">
                <a16:creationId xmlns:a16="http://schemas.microsoft.com/office/drawing/2014/main" id="{92942A3A-9D1C-C5E5-3E40-C456185092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08520" y="568839"/>
            <a:ext cx="1070345" cy="107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110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1C15DFD-AB97-AB43-A6C9-2808708C9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05BA89-ECA6-2247-ABBB-3C6716020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neon sign with a viking helmet and a circle in front of a city&#10;&#10;Description automatically generated">
            <a:extLst>
              <a:ext uri="{FF2B5EF4-FFF2-40B4-BE49-F238E27FC236}">
                <a16:creationId xmlns:a16="http://schemas.microsoft.com/office/drawing/2014/main" id="{E46F308C-D3D0-CC56-AC00-38FA6E0224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</a:extLst>
          </a:blip>
          <a:srcRect t="23450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7556E8-594E-A576-8ECF-B78C9B5D0345}"/>
              </a:ext>
            </a:extLst>
          </p:cNvPr>
          <p:cNvSpPr txBox="1"/>
          <p:nvPr/>
        </p:nvSpPr>
        <p:spPr>
          <a:xfrm>
            <a:off x="178929" y="114074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FUTURE DEVELOPMENT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5A8F06-9DCF-0378-D1A5-2DCDD50EE2E7}"/>
              </a:ext>
            </a:extLst>
          </p:cNvPr>
          <p:cNvSpPr txBox="1"/>
          <p:nvPr/>
        </p:nvSpPr>
        <p:spPr>
          <a:xfrm>
            <a:off x="1" y="1020727"/>
            <a:ext cx="12086754" cy="5770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Enhanced User Interface</a:t>
            </a:r>
            <a:endParaRPr lang="en-US" sz="2000" b="1" dirty="0">
              <a:ln>
                <a:solidFill>
                  <a:srgbClr val="0070C0"/>
                </a:solidFill>
              </a:ln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 </a:t>
            </a:r>
            <a:r>
              <a:rPr lang="en-US" sz="2000" b="0" i="0" dirty="0">
                <a:ln>
                  <a:solidFill>
                    <a:srgbClr val="0070C0"/>
                  </a:solidFill>
                </a:ln>
                <a:solidFill>
                  <a:srgbClr val="D1D5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Implement cutting-edge design principles for an even more intuitive and visually appealing user interface. Also, Integrate modern design frameworks to stay ahead of industry trends</a:t>
            </a:r>
          </a:p>
          <a:p>
            <a:pPr algn="r"/>
            <a:endParaRPr lang="en-US" sz="2000" b="0" i="0" dirty="0">
              <a:ln>
                <a:solidFill>
                  <a:srgbClr val="0070C0"/>
                </a:solidFill>
              </a:ln>
              <a:solidFill>
                <a:srgbClr val="D1D5D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Cross-Platform Compatibility</a:t>
            </a:r>
            <a:endParaRPr lang="en-US" sz="2000" dirty="0">
              <a:ln>
                <a:solidFill>
                  <a:srgbClr val="0070C0"/>
                </a:solidFill>
              </a:ln>
              <a:solidFill>
                <a:srgbClr val="D1D5D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0" i="0" dirty="0">
                <a:ln>
                  <a:solidFill>
                    <a:srgbClr val="0070C0"/>
                  </a:solidFill>
                </a:ln>
                <a:solidFill>
                  <a:srgbClr val="D1D5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Extend platform compatibility to include gaming consoles and other devices for a broader user base. Ensure seamless synchronization of user data across different platforms</a:t>
            </a:r>
          </a:p>
          <a:p>
            <a:pPr algn="r"/>
            <a:endParaRPr lang="en-US" sz="2000" b="0" i="0" dirty="0">
              <a:ln>
                <a:solidFill>
                  <a:srgbClr val="0070C0"/>
                </a:solidFill>
              </a:ln>
              <a:solidFill>
                <a:srgbClr val="D1D5D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AI-Powered Chatbots</a:t>
            </a:r>
          </a:p>
          <a:p>
            <a:pPr algn="r"/>
            <a:r>
              <a:rPr lang="en-US" sz="2000" b="0" i="0" dirty="0">
                <a:ln>
                  <a:solidFill>
                    <a:srgbClr val="0070C0"/>
                  </a:solidFill>
                </a:ln>
                <a:solidFill>
                  <a:srgbClr val="D1D5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 Integrate AI-powered chatbots to provide instant customer support and assistance</a:t>
            </a:r>
          </a:p>
          <a:p>
            <a:pPr algn="r"/>
            <a:endParaRPr lang="en-US" sz="2000" b="0" i="0" dirty="0">
              <a:ln>
                <a:solidFill>
                  <a:srgbClr val="0070C0"/>
                </a:solidFill>
              </a:ln>
              <a:solidFill>
                <a:srgbClr val="D1D5D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Dynamic Events and Challenges</a:t>
            </a: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 </a:t>
            </a:r>
            <a:r>
              <a:rPr lang="en-US" sz="2000" b="0" i="0" dirty="0">
                <a:ln>
                  <a:solidFill>
                    <a:srgbClr val="0070C0"/>
                  </a:solidFill>
                </a:ln>
                <a:solidFill>
                  <a:srgbClr val="D1D5D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Introduce dynamic in-game events, challenges, and quests to keep users engaged or Collaborate with game developers to feature exclusive content and promotions</a:t>
            </a:r>
          </a:p>
          <a:p>
            <a:pPr algn="r"/>
            <a:endParaRPr lang="en-US" sz="2000" b="0" i="0" dirty="0">
              <a:ln>
                <a:solidFill>
                  <a:srgbClr val="0070C0"/>
                </a:solidFill>
              </a:ln>
              <a:solidFill>
                <a:srgbClr val="D1D5D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Expanded Backend Analytics</a:t>
            </a:r>
            <a:endParaRPr lang="en-US" sz="2000" b="1" dirty="0">
              <a:ln>
                <a:solidFill>
                  <a:srgbClr val="0070C0"/>
                </a:solidFill>
              </a:ln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  <a:p>
            <a:pPr algn="r"/>
            <a:r>
              <a:rPr lang="en-US" sz="2000" b="1" i="0" dirty="0">
                <a:ln>
                  <a:solidFill>
                    <a:srgbClr val="0070C0"/>
                  </a:solidFill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 </a:t>
            </a:r>
            <a:r>
              <a:rPr lang="en-US" sz="2000" i="0" dirty="0">
                <a:ln>
                  <a:solidFill>
                    <a:srgbClr val="0070C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bel" panose="020B0503020204020204" pitchFamily="34" charset="0"/>
              </a:rPr>
              <a:t>Enhance backend analytics to provide developers and administrators with more comprehensive insights into user behavior.</a:t>
            </a:r>
            <a:endParaRPr lang="en-US" sz="2000" dirty="0">
              <a:ln>
                <a:solidFill>
                  <a:srgbClr val="0070C0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bel" panose="020B0503020204020204" pitchFamily="34" charset="0"/>
            </a:endParaRPr>
          </a:p>
        </p:txBody>
      </p:sp>
      <p:pic>
        <p:nvPicPr>
          <p:cNvPr id="13" name="Picture 12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615C4077-3AA2-948B-0729-EE0207969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832" y="223918"/>
            <a:ext cx="651118" cy="73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32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neon sign with a viking helmet and a circle in front of a city&#10;&#10;Description automatically generated">
            <a:extLst>
              <a:ext uri="{FF2B5EF4-FFF2-40B4-BE49-F238E27FC236}">
                <a16:creationId xmlns:a16="http://schemas.microsoft.com/office/drawing/2014/main" id="{7DA52ADF-E091-B99F-3838-500C58392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</a:extLst>
          </a:blip>
          <a:srcRect t="22126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D8630E-0F43-D689-3DCA-DB887A307920}"/>
              </a:ext>
            </a:extLst>
          </p:cNvPr>
          <p:cNvSpPr txBox="1"/>
          <p:nvPr/>
        </p:nvSpPr>
        <p:spPr>
          <a:xfrm>
            <a:off x="142353" y="0"/>
            <a:ext cx="1022262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latin typeface="Bauhaus 93" panose="04030905020B02020C02" pitchFamily="82" charset="0"/>
              </a:rPr>
              <a:t>LINKS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5CA254-CFE3-CAAE-2EAF-36021EAF24F9}"/>
              </a:ext>
            </a:extLst>
          </p:cNvPr>
          <p:cNvSpPr txBox="1"/>
          <p:nvPr/>
        </p:nvSpPr>
        <p:spPr>
          <a:xfrm>
            <a:off x="557784" y="1316736"/>
            <a:ext cx="11567160" cy="4816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SzPct val="133000"/>
              <a:buBlip>
                <a:blip r:embed="rId4"/>
              </a:buBlip>
            </a:pP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GitHub HTTPS Clone link:</a:t>
            </a:r>
          </a:p>
          <a:p>
            <a:pPr marL="571500" indent="-571500">
              <a:buSzPct val="133000"/>
              <a:buBlip>
                <a:blip r:embed="rId4"/>
              </a:buBlip>
            </a:pPr>
            <a:endParaRPr lang="en-US" sz="4000" i="0" dirty="0">
              <a:solidFill>
                <a:srgbClr val="E6EDF3"/>
              </a:solidFill>
              <a:effectLst/>
              <a:latin typeface="Corbel" panose="020B0503020204020204" pitchFamily="34" charset="0"/>
            </a:endParaRPr>
          </a:p>
          <a:p>
            <a:pPr marL="571500" indent="-571500">
              <a:buSzPct val="133000"/>
              <a:buBlip>
                <a:blip r:embed="rId4"/>
              </a:buBlip>
            </a:pP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GitHub Deployment link:</a:t>
            </a:r>
          </a:p>
          <a:p>
            <a:pPr marL="571500" indent="-571500">
              <a:buSzPct val="133000"/>
              <a:buBlip>
                <a:blip r:embed="rId4"/>
              </a:buBlip>
            </a:pPr>
            <a:endParaRPr lang="en-US" sz="4000" i="0" dirty="0">
              <a:solidFill>
                <a:srgbClr val="E6EDF3"/>
              </a:solidFill>
              <a:effectLst/>
              <a:latin typeface="Corbel" panose="020B0503020204020204" pitchFamily="34" charset="0"/>
            </a:endParaRPr>
          </a:p>
          <a:p>
            <a:pPr marL="571500" indent="-571500">
              <a:buSzPct val="133000"/>
              <a:buBlip>
                <a:blip r:embed="rId4"/>
              </a:buBlip>
            </a:pPr>
            <a:r>
              <a:rPr lang="en-US" sz="4000" dirty="0">
                <a:solidFill>
                  <a:srgbClr val="E6EDF3"/>
                </a:solidFill>
                <a:latin typeface="Corbel" panose="020B0503020204020204" pitchFamily="34" charset="0"/>
              </a:rPr>
              <a:t>HEROKU</a:t>
            </a: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 Deployment link:</a:t>
            </a:r>
          </a:p>
          <a:p>
            <a:pPr marL="571500" indent="-571500">
              <a:buSzPct val="133000"/>
              <a:buBlip>
                <a:blip r:embed="rId4"/>
              </a:buBlip>
            </a:pPr>
            <a:endParaRPr lang="en-US" sz="4000" i="0" dirty="0">
              <a:solidFill>
                <a:srgbClr val="E6EDF3"/>
              </a:solidFill>
              <a:effectLst/>
              <a:latin typeface="Corbel" panose="020B0503020204020204" pitchFamily="34" charset="0"/>
            </a:endParaRPr>
          </a:p>
          <a:p>
            <a:pPr marL="571500" indent="-571500">
              <a:buSzPct val="133000"/>
              <a:buBlip>
                <a:blip r:embed="rId4"/>
              </a:buBlip>
            </a:pPr>
            <a:r>
              <a:rPr lang="en-US" sz="4000" i="0" dirty="0">
                <a:solidFill>
                  <a:srgbClr val="E6EDF3"/>
                </a:solidFill>
                <a:effectLst/>
                <a:latin typeface="Corbel" panose="020B0503020204020204" pitchFamily="34" charset="0"/>
              </a:rPr>
              <a:t>GitHub Repository link: </a:t>
            </a:r>
          </a:p>
          <a:p>
            <a:pPr>
              <a:buSzPct val="133000"/>
            </a:pPr>
            <a:r>
              <a:rPr lang="en-CA" sz="2700" dirty="0">
                <a:latin typeface="Corbel" panose="020B0503020204020204" pitchFamily="34" charset="0"/>
              </a:rPr>
              <a:t>https://github.com/ozdaldogru/Gamersheim-Interactive-Full-Stack-Project-</a:t>
            </a:r>
          </a:p>
        </p:txBody>
      </p:sp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52BC71C-804F-9C18-043C-81F6974115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653" y="134095"/>
            <a:ext cx="595826" cy="67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87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4" name="Picture 14" descr="Coding Blue Screen GIF">
            <a:extLst>
              <a:ext uri="{FF2B5EF4-FFF2-40B4-BE49-F238E27FC236}">
                <a16:creationId xmlns:a16="http://schemas.microsoft.com/office/drawing/2014/main" id="{3E210D60-48AB-CFA6-E545-5691422C3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8090" y="-186514"/>
            <a:ext cx="12540090" cy="7236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11019832-C573-B681-C1F5-D9A668E5A17B}"/>
              </a:ext>
            </a:extLst>
          </p:cNvPr>
          <p:cNvSpPr/>
          <p:nvPr/>
        </p:nvSpPr>
        <p:spPr>
          <a:xfrm>
            <a:off x="-116300" y="0"/>
            <a:ext cx="12308300" cy="6858000"/>
          </a:xfrm>
          <a:custGeom>
            <a:avLst/>
            <a:gdLst/>
            <a:ahLst/>
            <a:cxnLst/>
            <a:rect l="l" t="t" r="r" b="b"/>
            <a:pathLst>
              <a:path w="12308300" h="6858000">
                <a:moveTo>
                  <a:pt x="8944980" y="3368078"/>
                </a:moveTo>
                <a:cubicBezTo>
                  <a:pt x="9010390" y="3368078"/>
                  <a:pt x="9073302" y="3380342"/>
                  <a:pt x="9133715" y="3404871"/>
                </a:cubicBezTo>
                <a:cubicBezTo>
                  <a:pt x="9194129" y="3429399"/>
                  <a:pt x="9247501" y="3468918"/>
                  <a:pt x="9293833" y="3523426"/>
                </a:cubicBezTo>
                <a:cubicBezTo>
                  <a:pt x="9339257" y="3576118"/>
                  <a:pt x="9376050" y="3645162"/>
                  <a:pt x="9404213" y="3730558"/>
                </a:cubicBezTo>
                <a:cubicBezTo>
                  <a:pt x="9432375" y="3815954"/>
                  <a:pt x="9446457" y="3919520"/>
                  <a:pt x="9446457" y="4041255"/>
                </a:cubicBezTo>
                <a:cubicBezTo>
                  <a:pt x="9446457" y="4154814"/>
                  <a:pt x="9434192" y="4253610"/>
                  <a:pt x="9409663" y="4337644"/>
                </a:cubicBezTo>
                <a:cubicBezTo>
                  <a:pt x="9385135" y="4421677"/>
                  <a:pt x="9347433" y="4494582"/>
                  <a:pt x="9296559" y="4556358"/>
                </a:cubicBezTo>
                <a:cubicBezTo>
                  <a:pt x="9251135" y="4610867"/>
                  <a:pt x="9197989" y="4651067"/>
                  <a:pt x="9137122" y="4676958"/>
                </a:cubicBezTo>
                <a:cubicBezTo>
                  <a:pt x="9076255" y="4702849"/>
                  <a:pt x="9012207" y="4715795"/>
                  <a:pt x="8944980" y="4715795"/>
                </a:cubicBezTo>
                <a:cubicBezTo>
                  <a:pt x="8877753" y="4715795"/>
                  <a:pt x="8813706" y="4703077"/>
                  <a:pt x="8752839" y="4677639"/>
                </a:cubicBezTo>
                <a:cubicBezTo>
                  <a:pt x="8691971" y="4652202"/>
                  <a:pt x="8638825" y="4612684"/>
                  <a:pt x="8593402" y="4559084"/>
                </a:cubicBezTo>
                <a:cubicBezTo>
                  <a:pt x="8547978" y="4505484"/>
                  <a:pt x="8511412" y="4436213"/>
                  <a:pt x="8483704" y="4351271"/>
                </a:cubicBezTo>
                <a:cubicBezTo>
                  <a:pt x="8455995" y="4266329"/>
                  <a:pt x="8442141" y="4163445"/>
                  <a:pt x="8442141" y="4042618"/>
                </a:cubicBezTo>
                <a:cubicBezTo>
                  <a:pt x="8442141" y="3924516"/>
                  <a:pt x="8456450" y="3820724"/>
                  <a:pt x="8485067" y="3731239"/>
                </a:cubicBezTo>
                <a:cubicBezTo>
                  <a:pt x="8513683" y="3641755"/>
                  <a:pt x="8550703" y="3571575"/>
                  <a:pt x="8596127" y="3520701"/>
                </a:cubicBezTo>
                <a:cubicBezTo>
                  <a:pt x="8645185" y="3466193"/>
                  <a:pt x="8699011" y="3427128"/>
                  <a:pt x="8757608" y="3403508"/>
                </a:cubicBezTo>
                <a:cubicBezTo>
                  <a:pt x="8816205" y="3379888"/>
                  <a:pt x="8878662" y="3368078"/>
                  <a:pt x="8944980" y="3368078"/>
                </a:cubicBezTo>
                <a:close/>
                <a:moveTo>
                  <a:pt x="10360085" y="3027401"/>
                </a:moveTo>
                <a:lnTo>
                  <a:pt x="10360085" y="4323336"/>
                </a:lnTo>
                <a:cubicBezTo>
                  <a:pt x="10360085" y="4573165"/>
                  <a:pt x="10436169" y="4764853"/>
                  <a:pt x="10588338" y="4898398"/>
                </a:cubicBezTo>
                <a:cubicBezTo>
                  <a:pt x="10740507" y="5031943"/>
                  <a:pt x="10965127" y="5098716"/>
                  <a:pt x="11262197" y="5098716"/>
                </a:cubicBezTo>
                <a:cubicBezTo>
                  <a:pt x="11559267" y="5098716"/>
                  <a:pt x="11784113" y="5031943"/>
                  <a:pt x="11936737" y="4898398"/>
                </a:cubicBezTo>
                <a:cubicBezTo>
                  <a:pt x="12089360" y="4764853"/>
                  <a:pt x="12165672" y="4572711"/>
                  <a:pt x="12165672" y="4321973"/>
                </a:cubicBezTo>
                <a:lnTo>
                  <a:pt x="12165672" y="3027401"/>
                </a:lnTo>
                <a:lnTo>
                  <a:pt x="11639667" y="3027401"/>
                </a:lnTo>
                <a:lnTo>
                  <a:pt x="11639667" y="4293356"/>
                </a:lnTo>
                <a:cubicBezTo>
                  <a:pt x="11639667" y="4439620"/>
                  <a:pt x="11609460" y="4545911"/>
                  <a:pt x="11549047" y="4612230"/>
                </a:cubicBezTo>
                <a:cubicBezTo>
                  <a:pt x="11488633" y="4678548"/>
                  <a:pt x="11393017" y="4711707"/>
                  <a:pt x="11262197" y="4711707"/>
                </a:cubicBezTo>
                <a:cubicBezTo>
                  <a:pt x="11129560" y="4711707"/>
                  <a:pt x="11033716" y="4677185"/>
                  <a:pt x="10974665" y="4608141"/>
                </a:cubicBezTo>
                <a:cubicBezTo>
                  <a:pt x="10915615" y="4539097"/>
                  <a:pt x="10886089" y="4434169"/>
                  <a:pt x="10886089" y="4293356"/>
                </a:cubicBezTo>
                <a:lnTo>
                  <a:pt x="10886089" y="3027401"/>
                </a:lnTo>
                <a:close/>
                <a:moveTo>
                  <a:pt x="5712927" y="3027401"/>
                </a:moveTo>
                <a:lnTo>
                  <a:pt x="6473318" y="4296081"/>
                </a:lnTo>
                <a:lnTo>
                  <a:pt x="6473318" y="5056472"/>
                </a:lnTo>
                <a:lnTo>
                  <a:pt x="6996597" y="5056472"/>
                </a:lnTo>
                <a:lnTo>
                  <a:pt x="6996597" y="4271553"/>
                </a:lnTo>
                <a:lnTo>
                  <a:pt x="7744724" y="3027401"/>
                </a:lnTo>
                <a:lnTo>
                  <a:pt x="7169107" y="3027401"/>
                </a:lnTo>
                <a:lnTo>
                  <a:pt x="6746157" y="3810106"/>
                </a:lnTo>
                <a:lnTo>
                  <a:pt x="6308707" y="3027401"/>
                </a:lnTo>
                <a:close/>
                <a:moveTo>
                  <a:pt x="8966042" y="2985995"/>
                </a:moveTo>
                <a:lnTo>
                  <a:pt x="9062322" y="2989596"/>
                </a:lnTo>
                <a:cubicBezTo>
                  <a:pt x="9100804" y="2992556"/>
                  <a:pt x="9138200" y="2996995"/>
                  <a:pt x="9174511" y="3002915"/>
                </a:cubicBezTo>
                <a:lnTo>
                  <a:pt x="9244102" y="3017532"/>
                </a:lnTo>
                <a:lnTo>
                  <a:pt x="8966042" y="3017532"/>
                </a:lnTo>
                <a:close/>
                <a:moveTo>
                  <a:pt x="5259590" y="1508419"/>
                </a:moveTo>
                <a:lnTo>
                  <a:pt x="5509221" y="2235338"/>
                </a:lnTo>
                <a:lnTo>
                  <a:pt x="5009916" y="2235338"/>
                </a:lnTo>
                <a:close/>
                <a:moveTo>
                  <a:pt x="8966042" y="988461"/>
                </a:moveTo>
                <a:lnTo>
                  <a:pt x="8966042" y="2985995"/>
                </a:lnTo>
                <a:lnTo>
                  <a:pt x="8943617" y="2985157"/>
                </a:lnTo>
                <a:cubicBezTo>
                  <a:pt x="8617476" y="2985157"/>
                  <a:pt x="8361742" y="3079865"/>
                  <a:pt x="8176413" y="3269281"/>
                </a:cubicBezTo>
                <a:cubicBezTo>
                  <a:pt x="7991085" y="3458698"/>
                  <a:pt x="7898421" y="3716477"/>
                  <a:pt x="7898421" y="4042618"/>
                </a:cubicBezTo>
                <a:cubicBezTo>
                  <a:pt x="7898421" y="4366034"/>
                  <a:pt x="7991085" y="4622904"/>
                  <a:pt x="8176413" y="4813229"/>
                </a:cubicBezTo>
                <a:cubicBezTo>
                  <a:pt x="8361742" y="5003554"/>
                  <a:pt x="8617476" y="5098716"/>
                  <a:pt x="8943617" y="5098716"/>
                </a:cubicBezTo>
                <a:cubicBezTo>
                  <a:pt x="9270667" y="5098716"/>
                  <a:pt x="9526857" y="5003554"/>
                  <a:pt x="9712185" y="4813229"/>
                </a:cubicBezTo>
                <a:cubicBezTo>
                  <a:pt x="9897513" y="4622904"/>
                  <a:pt x="9990177" y="4366034"/>
                  <a:pt x="9990177" y="4042618"/>
                </a:cubicBezTo>
                <a:cubicBezTo>
                  <a:pt x="9990177" y="3716477"/>
                  <a:pt x="9897059" y="3458698"/>
                  <a:pt x="9710822" y="3269281"/>
                </a:cubicBezTo>
                <a:cubicBezTo>
                  <a:pt x="9594424" y="3150896"/>
                  <a:pt x="9450878" y="3069506"/>
                  <a:pt x="9280185" y="3025112"/>
                </a:cubicBezTo>
                <a:lnTo>
                  <a:pt x="9244102" y="3017532"/>
                </a:lnTo>
                <a:lnTo>
                  <a:pt x="9489322" y="3017532"/>
                </a:lnTo>
                <a:lnTo>
                  <a:pt x="9489322" y="2355448"/>
                </a:lnTo>
                <a:lnTo>
                  <a:pt x="9610710" y="2205444"/>
                </a:lnTo>
                <a:lnTo>
                  <a:pt x="10217220" y="3017532"/>
                </a:lnTo>
                <a:lnTo>
                  <a:pt x="10860206" y="3017532"/>
                </a:lnTo>
                <a:lnTo>
                  <a:pt x="10027591" y="1927366"/>
                </a:lnTo>
                <a:lnTo>
                  <a:pt x="10820687" y="988461"/>
                </a:lnTo>
                <a:lnTo>
                  <a:pt x="10214175" y="988461"/>
                </a:lnTo>
                <a:lnTo>
                  <a:pt x="9489322" y="1907756"/>
                </a:lnTo>
                <a:lnTo>
                  <a:pt x="9489322" y="988461"/>
                </a:lnTo>
                <a:close/>
                <a:moveTo>
                  <a:pt x="6603842" y="988461"/>
                </a:moveTo>
                <a:lnTo>
                  <a:pt x="6603842" y="3017532"/>
                </a:lnTo>
                <a:lnTo>
                  <a:pt x="7083515" y="3017532"/>
                </a:lnTo>
                <a:lnTo>
                  <a:pt x="7083515" y="1624845"/>
                </a:lnTo>
                <a:lnTo>
                  <a:pt x="7944747" y="3017532"/>
                </a:lnTo>
                <a:lnTo>
                  <a:pt x="8448948" y="3017532"/>
                </a:lnTo>
                <a:lnTo>
                  <a:pt x="8448948" y="988461"/>
                </a:lnTo>
                <a:lnTo>
                  <a:pt x="7969275" y="988461"/>
                </a:lnTo>
                <a:lnTo>
                  <a:pt x="7969275" y="2150850"/>
                </a:lnTo>
                <a:lnTo>
                  <a:pt x="7229325" y="988461"/>
                </a:lnTo>
                <a:close/>
                <a:moveTo>
                  <a:pt x="4964948" y="988461"/>
                </a:moveTo>
                <a:lnTo>
                  <a:pt x="4215459" y="3017532"/>
                </a:lnTo>
                <a:lnTo>
                  <a:pt x="4742783" y="3017532"/>
                </a:lnTo>
                <a:lnTo>
                  <a:pt x="4884143" y="2607357"/>
                </a:lnTo>
                <a:lnTo>
                  <a:pt x="5635016" y="2607357"/>
                </a:lnTo>
                <a:lnTo>
                  <a:pt x="5776355" y="3017532"/>
                </a:lnTo>
                <a:lnTo>
                  <a:pt x="6316753" y="3017532"/>
                </a:lnTo>
                <a:lnTo>
                  <a:pt x="5567264" y="988461"/>
                </a:lnTo>
                <a:close/>
                <a:moveTo>
                  <a:pt x="2108043" y="988461"/>
                </a:moveTo>
                <a:lnTo>
                  <a:pt x="2108043" y="3017532"/>
                </a:lnTo>
                <a:lnTo>
                  <a:pt x="2631323" y="3017532"/>
                </a:lnTo>
                <a:lnTo>
                  <a:pt x="2631323" y="2123596"/>
                </a:lnTo>
                <a:lnTo>
                  <a:pt x="3403978" y="2123596"/>
                </a:lnTo>
                <a:lnTo>
                  <a:pt x="3403978" y="3017532"/>
                </a:lnTo>
                <a:lnTo>
                  <a:pt x="3927258" y="3017532"/>
                </a:lnTo>
                <a:lnTo>
                  <a:pt x="3927258" y="988461"/>
                </a:lnTo>
                <a:lnTo>
                  <a:pt x="3403978" y="988461"/>
                </a:lnTo>
                <a:lnTo>
                  <a:pt x="3403978" y="1731136"/>
                </a:lnTo>
                <a:lnTo>
                  <a:pt x="2631323" y="1731136"/>
                </a:lnTo>
                <a:lnTo>
                  <a:pt x="2631323" y="988461"/>
                </a:lnTo>
                <a:close/>
                <a:moveTo>
                  <a:pt x="0" y="988461"/>
                </a:moveTo>
                <a:lnTo>
                  <a:pt x="11267" y="988461"/>
                </a:lnTo>
                <a:lnTo>
                  <a:pt x="11267" y="1380920"/>
                </a:lnTo>
                <a:lnTo>
                  <a:pt x="0" y="1380920"/>
                </a:lnTo>
                <a:close/>
                <a:moveTo>
                  <a:pt x="11267" y="0"/>
                </a:moveTo>
                <a:lnTo>
                  <a:pt x="12308300" y="0"/>
                </a:lnTo>
                <a:lnTo>
                  <a:pt x="12308300" y="6858000"/>
                </a:lnTo>
                <a:lnTo>
                  <a:pt x="11267" y="6858000"/>
                </a:lnTo>
                <a:lnTo>
                  <a:pt x="11267" y="1380920"/>
                </a:lnTo>
                <a:lnTo>
                  <a:pt x="633659" y="1380920"/>
                </a:lnTo>
                <a:lnTo>
                  <a:pt x="633659" y="3017532"/>
                </a:lnTo>
                <a:lnTo>
                  <a:pt x="1156938" y="3017532"/>
                </a:lnTo>
                <a:lnTo>
                  <a:pt x="1156938" y="1380920"/>
                </a:lnTo>
                <a:lnTo>
                  <a:pt x="1790597" y="1380920"/>
                </a:lnTo>
                <a:lnTo>
                  <a:pt x="1790597" y="988461"/>
                </a:lnTo>
                <a:lnTo>
                  <a:pt x="11267" y="98846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25F632-5285-E753-E535-A99B3F0749C8}"/>
              </a:ext>
            </a:extLst>
          </p:cNvPr>
          <p:cNvSpPr txBox="1"/>
          <p:nvPr/>
        </p:nvSpPr>
        <p:spPr>
          <a:xfrm>
            <a:off x="4000500" y="5988050"/>
            <a:ext cx="5003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latin typeface="Verdana" panose="020B0604030504040204" pitchFamily="34" charset="0"/>
                <a:ea typeface="Verdana" panose="020B0604030504040204" pitchFamily="34" charset="0"/>
              </a:rPr>
              <a:t>Questions or Comments</a:t>
            </a:r>
          </a:p>
        </p:txBody>
      </p:sp>
      <p:pic>
        <p:nvPicPr>
          <p:cNvPr id="6" name="Picture 5" descr="A logo of a video game controller&#10;&#10;Description automatically generated">
            <a:extLst>
              <a:ext uri="{FF2B5EF4-FFF2-40B4-BE49-F238E27FC236}">
                <a16:creationId xmlns:a16="http://schemas.microsoft.com/office/drawing/2014/main" id="{9FE51EB4-1F62-A672-3970-496648506A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96403">
            <a:off x="1323163" y="4252912"/>
            <a:ext cx="1446002" cy="162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01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>
            <a:off x="-2221517" y="-494966"/>
            <a:ext cx="7784117" cy="77847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E1D347-FDE5-8381-C9C7-EA539FAFE1EA}"/>
              </a:ext>
            </a:extLst>
          </p:cNvPr>
          <p:cNvSpPr txBox="1"/>
          <p:nvPr/>
        </p:nvSpPr>
        <p:spPr>
          <a:xfrm>
            <a:off x="5917217" y="1676400"/>
            <a:ext cx="56515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Extensive Game Collection: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0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 genres, includes release date and descriptions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950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5400000">
            <a:off x="-2056417" y="-609266"/>
            <a:ext cx="7899400" cy="8076524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DEA22A-6BA9-C019-2AD8-9C7E47ED35EF}"/>
              </a:ext>
            </a:extLst>
          </p:cNvPr>
          <p:cNvSpPr txBox="1"/>
          <p:nvPr/>
        </p:nvSpPr>
        <p:spPr>
          <a:xfrm>
            <a:off x="5917217" y="1676400"/>
            <a:ext cx="565150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Features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fficient search and recommendation system with autocomplete functionality, </a:t>
            </a:r>
            <a:r>
              <a:rPr lang="en-US" sz="3200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omment or share trailers</a:t>
            </a:r>
            <a:endParaRPr lang="en-US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848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10800000">
            <a:off x="-2349535" y="-1049870"/>
            <a:ext cx="8218489" cy="8346781"/>
          </a:xfrm>
          <a:prstGeom prst="ellipse">
            <a:avLst/>
          </a:prstGeom>
          <a:blipFill dpi="0" rotWithShape="0">
            <a:blip r:embed="rId3"/>
            <a:srcRect/>
            <a:stretch>
              <a:fillRect b="-1000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1C92F-F5AD-64C5-FB61-778886ABC903}"/>
              </a:ext>
            </a:extLst>
          </p:cNvPr>
          <p:cNvSpPr txBox="1"/>
          <p:nvPr/>
        </p:nvSpPr>
        <p:spPr>
          <a:xfrm>
            <a:off x="5917217" y="1676400"/>
            <a:ext cx="56515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Personalization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Create and manage a list of favorite games with local storage, secure user authentication with encrypted passwords</a:t>
            </a:r>
          </a:p>
        </p:txBody>
      </p:sp>
    </p:spTree>
    <p:extLst>
      <p:ext uri="{BB962C8B-B14F-4D97-AF65-F5344CB8AC3E}">
        <p14:creationId xmlns:p14="http://schemas.microsoft.com/office/powerpoint/2010/main" val="970591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16200000">
            <a:off x="-2127252" y="-685799"/>
            <a:ext cx="8216907" cy="8229598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FEC3E0-10B3-274C-3795-D5FA5AC220DB}"/>
              </a:ext>
            </a:extLst>
          </p:cNvPr>
          <p:cNvSpPr txBox="1"/>
          <p:nvPr/>
        </p:nvSpPr>
        <p:spPr>
          <a:xfrm>
            <a:off x="5917217" y="1676400"/>
            <a:ext cx="565150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Social Engagement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User-friendly feedback and rating system aids informed decisions</a:t>
            </a:r>
          </a:p>
        </p:txBody>
      </p:sp>
    </p:spTree>
    <p:extLst>
      <p:ext uri="{BB962C8B-B14F-4D97-AF65-F5344CB8AC3E}">
        <p14:creationId xmlns:p14="http://schemas.microsoft.com/office/powerpoint/2010/main" val="394561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>
            <a:off x="-1995424" y="-622137"/>
            <a:ext cx="8089900" cy="81022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E0AB38-0FD3-F426-B5EF-20A7C75AF40B}"/>
              </a:ext>
            </a:extLst>
          </p:cNvPr>
          <p:cNvSpPr txBox="1"/>
          <p:nvPr/>
        </p:nvSpPr>
        <p:spPr>
          <a:xfrm>
            <a:off x="5917217" y="1676400"/>
            <a:ext cx="56515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D1D5DB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Stay Informed</a:t>
            </a:r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Notification system for new game releases, updates, and events</a:t>
            </a:r>
          </a:p>
        </p:txBody>
      </p:sp>
    </p:spTree>
    <p:extLst>
      <p:ext uri="{BB962C8B-B14F-4D97-AF65-F5344CB8AC3E}">
        <p14:creationId xmlns:p14="http://schemas.microsoft.com/office/powerpoint/2010/main" val="4277207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41A7D3E-739B-D97C-457D-9E4C8D2BEDA9}"/>
              </a:ext>
            </a:extLst>
          </p:cNvPr>
          <p:cNvSpPr/>
          <p:nvPr/>
        </p:nvSpPr>
        <p:spPr>
          <a:xfrm rot="5400000">
            <a:off x="-2107217" y="-494966"/>
            <a:ext cx="7847617" cy="8000666"/>
          </a:xfrm>
          <a:prstGeom prst="ellipse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40D9AF-F9B2-1D89-D09D-C864D979E8F5}"/>
              </a:ext>
            </a:extLst>
          </p:cNvPr>
          <p:cNvSpPr txBox="1"/>
          <p:nvPr/>
        </p:nvSpPr>
        <p:spPr>
          <a:xfrm>
            <a:off x="5917217" y="1676400"/>
            <a:ext cx="56515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Robust Backend:</a:t>
            </a:r>
            <a:r>
              <a:rPr lang="en-US" sz="1800" b="1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b="1" dirty="0">
              <a:solidFill>
                <a:srgbClr val="D1D5DB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handles user requests, updates game database, ensures overall platform performance</a:t>
            </a:r>
          </a:p>
        </p:txBody>
      </p:sp>
    </p:spTree>
    <p:extLst>
      <p:ext uri="{BB962C8B-B14F-4D97-AF65-F5344CB8AC3E}">
        <p14:creationId xmlns:p14="http://schemas.microsoft.com/office/powerpoint/2010/main" val="3793614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terweaveVTI">
  <a:themeElements>
    <a:clrScheme name="AnalogousFromDarkSeedLeftStep">
      <a:dk1>
        <a:srgbClr val="000000"/>
      </a:dk1>
      <a:lt1>
        <a:srgbClr val="FFFFFF"/>
      </a:lt1>
      <a:dk2>
        <a:srgbClr val="1A1634"/>
      </a:dk2>
      <a:lt2>
        <a:srgbClr val="F0F3F3"/>
      </a:lt2>
      <a:accent1>
        <a:srgbClr val="E72950"/>
      </a:accent1>
      <a:accent2>
        <a:srgbClr val="D5178E"/>
      </a:accent2>
      <a:accent3>
        <a:srgbClr val="DF29E7"/>
      </a:accent3>
      <a:accent4>
        <a:srgbClr val="7E17D5"/>
      </a:accent4>
      <a:accent5>
        <a:srgbClr val="4129E7"/>
      </a:accent5>
      <a:accent6>
        <a:srgbClr val="174ED5"/>
      </a:accent6>
      <a:hlink>
        <a:srgbClr val="7351C5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7387</Words>
  <Application>Microsoft Office PowerPoint</Application>
  <PresentationFormat>Widescreen</PresentationFormat>
  <Paragraphs>670</Paragraphs>
  <Slides>38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-apple-system</vt:lpstr>
      <vt:lpstr>Arial</vt:lpstr>
      <vt:lpstr>Arial Black</vt:lpstr>
      <vt:lpstr>Bauhaus 93</vt:lpstr>
      <vt:lpstr>Calibri</vt:lpstr>
      <vt:lpstr>Corbel</vt:lpstr>
      <vt:lpstr>Neue Haas Grotesk Text Pro</vt:lpstr>
      <vt:lpstr>Söhne</vt:lpstr>
      <vt:lpstr>Verdana</vt:lpstr>
      <vt:lpstr>InterweaveVTI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Sunny Kang</dc:creator>
  <cp:lastModifiedBy>Özdal Doğru</cp:lastModifiedBy>
  <cp:revision>74</cp:revision>
  <dcterms:created xsi:type="dcterms:W3CDTF">2024-01-28T02:07:21Z</dcterms:created>
  <dcterms:modified xsi:type="dcterms:W3CDTF">2024-01-28T19:40:25Z</dcterms:modified>
</cp:coreProperties>
</file>

<file path=docProps/thumbnail.jpeg>
</file>